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6" r:id="rId4"/>
    <p:sldId id="259" r:id="rId5"/>
    <p:sldId id="265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C1DE9-FAFD-4767-9505-8D6AD95C2596}" type="datetimeFigureOut">
              <a:rPr lang="en-US" smtClean="0"/>
              <a:t>1/20/2012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6B52D-3E24-4623-AECB-1B8E7D584A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8255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C1DE9-FAFD-4767-9505-8D6AD95C2596}" type="datetimeFigureOut">
              <a:rPr lang="en-US" smtClean="0"/>
              <a:t>1/20/2012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6B52D-3E24-4623-AECB-1B8E7D584A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5577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C1DE9-FAFD-4767-9505-8D6AD95C2596}" type="datetimeFigureOut">
              <a:rPr lang="en-US" smtClean="0"/>
              <a:t>1/20/2012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6B52D-3E24-4623-AECB-1B8E7D584A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9061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C1DE9-FAFD-4767-9505-8D6AD95C2596}" type="datetimeFigureOut">
              <a:rPr lang="en-US" smtClean="0"/>
              <a:t>1/20/2012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6B52D-3E24-4623-AECB-1B8E7D584A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80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C1DE9-FAFD-4767-9505-8D6AD95C2596}" type="datetimeFigureOut">
              <a:rPr lang="en-US" smtClean="0"/>
              <a:t>1/20/2012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6B52D-3E24-4623-AECB-1B8E7D584A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192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C1DE9-FAFD-4767-9505-8D6AD95C2596}" type="datetimeFigureOut">
              <a:rPr lang="en-US" smtClean="0"/>
              <a:t>1/20/2012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6B52D-3E24-4623-AECB-1B8E7D584A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404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C1DE9-FAFD-4767-9505-8D6AD95C2596}" type="datetimeFigureOut">
              <a:rPr lang="en-US" smtClean="0"/>
              <a:t>1/20/2012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6B52D-3E24-4623-AECB-1B8E7D584A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654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C1DE9-FAFD-4767-9505-8D6AD95C2596}" type="datetimeFigureOut">
              <a:rPr lang="en-US" smtClean="0"/>
              <a:t>1/20/2012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6B52D-3E24-4623-AECB-1B8E7D584A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477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C1DE9-FAFD-4767-9505-8D6AD95C2596}" type="datetimeFigureOut">
              <a:rPr lang="en-US" smtClean="0"/>
              <a:t>1/20/2012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6B52D-3E24-4623-AECB-1B8E7D584A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776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C1DE9-FAFD-4767-9505-8D6AD95C2596}" type="datetimeFigureOut">
              <a:rPr lang="en-US" smtClean="0"/>
              <a:t>1/20/2012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6B52D-3E24-4623-AECB-1B8E7D584A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0932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C1DE9-FAFD-4767-9505-8D6AD95C2596}" type="datetimeFigureOut">
              <a:rPr lang="en-US" smtClean="0"/>
              <a:t>1/20/2012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6B52D-3E24-4623-AECB-1B8E7D584A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0622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1C1DE9-FAFD-4767-9505-8D6AD95C2596}" type="datetimeFigureOut">
              <a:rPr lang="en-US" smtClean="0"/>
              <a:t>1/20/2012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D6B52D-3E24-4623-AECB-1B8E7D584A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217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png"/><Relationship Id="rId7" Type="http://schemas.openxmlformats.org/officeDocument/2006/relationships/image" Target="../media/image7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gif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11" Type="http://schemas.openxmlformats.org/officeDocument/2006/relationships/image" Target="../media/image22.jpeg"/><Relationship Id="rId5" Type="http://schemas.openxmlformats.org/officeDocument/2006/relationships/image" Target="../media/image16.jpeg"/><Relationship Id="rId10" Type="http://schemas.openxmlformats.org/officeDocument/2006/relationships/image" Target="../media/image21.jpeg"/><Relationship Id="rId4" Type="http://schemas.openxmlformats.org/officeDocument/2006/relationships/image" Target="../media/image15.jpeg"/><Relationship Id="rId9" Type="http://schemas.openxmlformats.org/officeDocument/2006/relationships/image" Target="../media/image20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229600" cy="1143000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Do Now – p. 138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733800" cy="4525963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Read the brief introduction on your Do Now slip and then answer the questions below</a:t>
            </a:r>
            <a:endParaRPr lang="en-US" sz="3600" dirty="0">
              <a:solidFill>
                <a:schemeClr val="bg1"/>
              </a:solidFill>
            </a:endParaRPr>
          </a:p>
        </p:txBody>
      </p:sp>
      <p:pic>
        <p:nvPicPr>
          <p:cNvPr id="1026" name="Picture 2" descr="http://www.toledoblade.com/image/2011/12/14/800x_b1_cCM_z_cT/Time-Person-of-the-Year-Protest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4699" y="328035"/>
            <a:ext cx="4723101" cy="6301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Explosion 1 3"/>
          <p:cNvSpPr/>
          <p:nvPr/>
        </p:nvSpPr>
        <p:spPr>
          <a:xfrm>
            <a:off x="304800" y="4800600"/>
            <a:ext cx="3963699" cy="2362200"/>
          </a:xfrm>
          <a:prstGeom prst="irregularSeal1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Paste and Answer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306797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Today’s Objectives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What is the state of grassroots movements in the world today? </a:t>
            </a:r>
          </a:p>
          <a:p>
            <a:r>
              <a:rPr lang="en-US" sz="4000" dirty="0" smtClean="0">
                <a:solidFill>
                  <a:schemeClr val="bg1"/>
                </a:solidFill>
              </a:rPr>
              <a:t>What are some of the important grassroots movements and protests that occurred during 2011?</a:t>
            </a:r>
          </a:p>
          <a:p>
            <a:r>
              <a:rPr lang="en-US" sz="4000" dirty="0" smtClean="0">
                <a:solidFill>
                  <a:schemeClr val="bg1"/>
                </a:solidFill>
              </a:rPr>
              <a:t>Why did </a:t>
            </a:r>
            <a:r>
              <a:rPr lang="en-US" sz="4000" i="1" dirty="0" smtClean="0">
                <a:solidFill>
                  <a:schemeClr val="bg1"/>
                </a:solidFill>
              </a:rPr>
              <a:t>Time Magazine </a:t>
            </a:r>
            <a:r>
              <a:rPr lang="en-US" sz="4000" dirty="0" smtClean="0">
                <a:solidFill>
                  <a:schemeClr val="bg1"/>
                </a:solidFill>
              </a:rPr>
              <a:t>name the protester the Person of the Year?</a:t>
            </a:r>
            <a:endParaRPr lang="en-US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906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686800" cy="54864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In 1948, South Africa officially began </a:t>
            </a:r>
            <a:r>
              <a:rPr lang="en-US" b="1" u="sng" dirty="0" smtClean="0">
                <a:solidFill>
                  <a:schemeClr val="bg1"/>
                </a:solidFill>
              </a:rPr>
              <a:t>apartheid</a:t>
            </a:r>
          </a:p>
          <a:p>
            <a:pPr lvl="1"/>
            <a:r>
              <a:rPr lang="en-US" sz="3200" dirty="0">
                <a:solidFill>
                  <a:schemeClr val="bg1"/>
                </a:solidFill>
              </a:rPr>
              <a:t>S</a:t>
            </a:r>
            <a:r>
              <a:rPr lang="en-US" sz="3200" dirty="0" smtClean="0">
                <a:solidFill>
                  <a:schemeClr val="bg1"/>
                </a:solidFill>
              </a:rPr>
              <a:t>ystem that racially segregated all aspects of society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Resistance to apartheid was organized by a group called the African National Congress (ANC)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The government squashed opposition to apartheid and in 1964 imprisoned ANC leaders including Nelson Mandela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Under the Bantu Education Act (1974), schools were designed to train blacks to serve whites</a:t>
            </a:r>
          </a:p>
          <a:p>
            <a:pPr lvl="1"/>
            <a:r>
              <a:rPr lang="en-US" sz="3200" dirty="0" smtClean="0">
                <a:solidFill>
                  <a:schemeClr val="bg1"/>
                </a:solidFill>
              </a:rPr>
              <a:t>It also forced teachers to speak only in Afrikaans – the language spoken by the whites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Students in Soweto protested and despite violence from the government, the movement spread across the country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In 1991, apartheid finally came to an end and Mandela became South Africa’s first black president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Notes from Yesterday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Explosion 1 3"/>
          <p:cNvSpPr/>
          <p:nvPr/>
        </p:nvSpPr>
        <p:spPr>
          <a:xfrm>
            <a:off x="7315200" y="-228600"/>
            <a:ext cx="2133600" cy="1981200"/>
          </a:xfrm>
          <a:prstGeom prst="irregularSeal1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Notes</a:t>
            </a:r>
          </a:p>
          <a:p>
            <a:pPr algn="ctr"/>
            <a:r>
              <a:rPr lang="en-US" sz="2400" dirty="0" smtClean="0"/>
              <a:t>p. 137</a:t>
            </a:r>
            <a:endParaRPr lang="en-US" sz="2400" dirty="0"/>
          </a:p>
        </p:txBody>
      </p:sp>
      <p:pic>
        <p:nvPicPr>
          <p:cNvPr id="2050" name="Picture 2" descr="http://news.bbcimg.co.uk/media/images/49404000/jpg/_49404966_008919096-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796"/>
          <a:stretch/>
        </p:blipFill>
        <p:spPr bwMode="auto">
          <a:xfrm>
            <a:off x="2147947" y="2133600"/>
            <a:ext cx="4862453" cy="3262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bdsmovement.net/files/stopapartheidnow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9027" y="2895600"/>
            <a:ext cx="2452007" cy="3533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littleshootimages.appspot.com/images/apartheid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895600"/>
            <a:ext cx="3970534" cy="3533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www.dailyhistory.net/images/nelson-mandela-in-prison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3590761"/>
            <a:ext cx="4387097" cy="3114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www.dadalos.org/int/menschenrechte/grundkurs_mr5/Apartheid/apartheid/bestandteile/Schule1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43" b="9075"/>
          <a:stretch/>
        </p:blipFill>
        <p:spPr bwMode="auto">
          <a:xfrm>
            <a:off x="2609964" y="152400"/>
            <a:ext cx="4095636" cy="259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://pattricejones.info/blog/wp-content/uploads/2007/06/soweto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766" y="76200"/>
            <a:ext cx="3482234" cy="3472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http://www.blackpast.org/files/blackpast_images/mandela_nelson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344423"/>
            <a:ext cx="3867150" cy="4684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5668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5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Protest Stations Activity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chemeClr val="bg1"/>
                </a:solidFill>
              </a:rPr>
              <a:t>Travel around to each of the four stations</a:t>
            </a:r>
          </a:p>
          <a:p>
            <a:pPr lvl="1"/>
            <a:r>
              <a:rPr lang="en-US" sz="3200" dirty="0" smtClean="0">
                <a:solidFill>
                  <a:schemeClr val="bg1"/>
                </a:solidFill>
              </a:rPr>
              <a:t>The Protest Network</a:t>
            </a:r>
          </a:p>
          <a:p>
            <a:pPr lvl="1"/>
            <a:r>
              <a:rPr lang="en-US" sz="3200" dirty="0" smtClean="0">
                <a:solidFill>
                  <a:schemeClr val="bg1"/>
                </a:solidFill>
              </a:rPr>
              <a:t>Picture Gallery</a:t>
            </a:r>
          </a:p>
          <a:p>
            <a:pPr lvl="1"/>
            <a:r>
              <a:rPr lang="en-US" sz="3200" dirty="0" smtClean="0">
                <a:solidFill>
                  <a:schemeClr val="bg1"/>
                </a:solidFill>
              </a:rPr>
              <a:t>Protest Technology Reading</a:t>
            </a:r>
          </a:p>
          <a:p>
            <a:r>
              <a:rPr lang="en-US" sz="3600" dirty="0" smtClean="0">
                <a:solidFill>
                  <a:schemeClr val="bg1"/>
                </a:solidFill>
              </a:rPr>
              <a:t>Use the documents at each station to answer the questions on your worksheet</a:t>
            </a:r>
          </a:p>
          <a:p>
            <a:pPr lvl="1"/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7583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If you finish early…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25963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Continue to work on your unit project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You know have five different grassroots movements from which to choose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Picture 2" descr="http://newplateaus.areavoices.com/files/2011/07/tiananmen-square-1024x68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4492" y="2895600"/>
            <a:ext cx="2163708" cy="1447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upload.wikimedia.org/wikipedia/en/thumb/9/9f/Birmingham_campaign_water_hoses.jpg/250px-Birmingham_campaign_water_hos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895600"/>
            <a:ext cx="1848812" cy="1464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://uscampaignforburma.org/images/10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5371" y="2819400"/>
            <a:ext cx="2359629" cy="1523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 descr="http://media.washtimes.com/media/image/2008/07/13/iran_s640x469.jpg?bdb169d863dd399abfd240bc49f8db31b0a2361b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4837271"/>
            <a:ext cx="2133600" cy="1563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81000" y="4343400"/>
            <a:ext cx="28219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Birmingham - 1963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78829" y="4343400"/>
            <a:ext cx="19075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Burma - 1988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400800" y="4343400"/>
            <a:ext cx="17551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China - 1989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438400" y="6324600"/>
            <a:ext cx="17551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Iran - 1999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13" name="Picture 12" descr="http://pattricejones.info/blog/wp-content/uploads/2007/06/sowet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8115" y="4837473"/>
            <a:ext cx="1567485" cy="1563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4572000" y="6324600"/>
            <a:ext cx="26695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South Africa - 1976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1264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839200" cy="5562600"/>
          </a:xfrm>
        </p:spPr>
        <p:txBody>
          <a:bodyPr>
            <a:normAutofit/>
          </a:bodyPr>
          <a:lstStyle/>
          <a:p>
            <a:r>
              <a:rPr lang="en-US" sz="2700" dirty="0" smtClean="0">
                <a:solidFill>
                  <a:schemeClr val="bg1"/>
                </a:solidFill>
              </a:rPr>
              <a:t>In 2011 there were major protests around the world</a:t>
            </a:r>
          </a:p>
          <a:p>
            <a:pPr lvl="1"/>
            <a:r>
              <a:rPr lang="en-US" sz="2700" dirty="0">
                <a:solidFill>
                  <a:schemeClr val="bg1"/>
                </a:solidFill>
              </a:rPr>
              <a:t>F</a:t>
            </a:r>
            <a:r>
              <a:rPr lang="en-US" sz="2700" dirty="0" smtClean="0">
                <a:solidFill>
                  <a:schemeClr val="bg1"/>
                </a:solidFill>
              </a:rPr>
              <a:t>rom Occupy Wall Street in New York to pro-democracy rallies in China</a:t>
            </a:r>
          </a:p>
          <a:p>
            <a:r>
              <a:rPr lang="en-US" sz="2700" dirty="0" smtClean="0">
                <a:solidFill>
                  <a:schemeClr val="bg1"/>
                </a:solidFill>
              </a:rPr>
              <a:t>Many of the most notable protests were in the Middle East where a revolutionary wave of demonstrations became known as the “Arab Spring”</a:t>
            </a:r>
          </a:p>
          <a:p>
            <a:pPr lvl="1"/>
            <a:r>
              <a:rPr lang="en-US" sz="2700" dirty="0" smtClean="0">
                <a:solidFill>
                  <a:schemeClr val="bg1"/>
                </a:solidFill>
              </a:rPr>
              <a:t>In most cases protesters opposed the dictators in power</a:t>
            </a:r>
          </a:p>
          <a:p>
            <a:pPr lvl="1"/>
            <a:r>
              <a:rPr lang="en-US" sz="2700" dirty="0" smtClean="0">
                <a:solidFill>
                  <a:schemeClr val="bg1"/>
                </a:solidFill>
              </a:rPr>
              <a:t>“Arab Spring” involved nearly 20 countries including Tunisia, Egypt, Libya, Syria, and Yemen</a:t>
            </a:r>
          </a:p>
          <a:p>
            <a:r>
              <a:rPr lang="en-US" sz="2700" dirty="0" smtClean="0">
                <a:solidFill>
                  <a:schemeClr val="bg1"/>
                </a:solidFill>
              </a:rPr>
              <a:t>Technology played an important role in these protests</a:t>
            </a:r>
          </a:p>
          <a:p>
            <a:r>
              <a:rPr lang="en-US" sz="2700" dirty="0">
                <a:solidFill>
                  <a:schemeClr val="bg1"/>
                </a:solidFill>
              </a:rPr>
              <a:t>M</a:t>
            </a:r>
            <a:r>
              <a:rPr lang="en-US" sz="2700" dirty="0" smtClean="0">
                <a:solidFill>
                  <a:schemeClr val="bg1"/>
                </a:solidFill>
              </a:rPr>
              <a:t>essages and instructions were spread using Twitter, Facebook and other social media </a:t>
            </a:r>
            <a:endParaRPr lang="en-US" sz="2700" dirty="0">
              <a:solidFill>
                <a:schemeClr val="bg1"/>
              </a:solidFill>
            </a:endParaRPr>
          </a:p>
        </p:txBody>
      </p:sp>
      <p:sp>
        <p:nvSpPr>
          <p:cNvPr id="4" name="Explosion 1 3"/>
          <p:cNvSpPr/>
          <p:nvPr/>
        </p:nvSpPr>
        <p:spPr>
          <a:xfrm>
            <a:off x="7162801" y="-457200"/>
            <a:ext cx="2209799" cy="1981200"/>
          </a:xfrm>
          <a:prstGeom prst="irregularSeal1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Notes</a:t>
            </a:r>
          </a:p>
          <a:p>
            <a:pPr algn="ctr"/>
            <a:r>
              <a:rPr lang="en-US" sz="2800" dirty="0" smtClean="0"/>
              <a:t>p. 139</a:t>
            </a:r>
            <a:endParaRPr lang="en-US" sz="2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152400"/>
            <a:ext cx="8229600" cy="1143000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The Year of the Protester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050" name="Picture 2" descr="http://blog.amnestyusa.org/wp-content/uploads/2011/10/occupy-wall-stree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67"/>
          <a:stretch/>
        </p:blipFill>
        <p:spPr bwMode="auto">
          <a:xfrm>
            <a:off x="1250374" y="2667000"/>
            <a:ext cx="3474026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The world holds its collective breath as a coastal village in China takes on the Communist Party over alleged land-grabs, violence, and murder.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5" r="23946"/>
          <a:stretch/>
        </p:blipFill>
        <p:spPr bwMode="auto">
          <a:xfrm>
            <a:off x="4849091" y="2667000"/>
            <a:ext cx="2923309" cy="292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4.bp.blogspot.com/-zabIY_4jA1A/TefR78qDi-I/AAAAAAAAAKg/apcOiPcEaYI/s1600/Arab+Spring+women+Egyp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038600"/>
            <a:ext cx="4191000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1.bp.blogspot.com/-Ol3HmDNc7qM/TqcENnx5SRI/AAAAAAAAIiw/wUJfhmPQN78/s1600/arab-spring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4038600"/>
            <a:ext cx="3902308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://www.haguejusticeportal.net/Images/ICC/Prosecution/Libya/gadaffi%20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4419599"/>
            <a:ext cx="1676400" cy="2334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http://laughingsquid.com/wp-content/uploads/gaddafi-time-20110825-133030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4419599"/>
            <a:ext cx="1745825" cy="2334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http://storiesofusa.com/images/arab-spring-map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04800"/>
            <a:ext cx="6858000" cy="3629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8" name="Picture 20" descr="http://mrliamwilson.files.wordpress.com/2011/02/twitter-iran.gif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2900" y="581024"/>
            <a:ext cx="4762500" cy="3000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0" name="Picture 22" descr="http://static.guim.co.uk/sys-images/Media/Pix/gallery/2011/12/6/1323193072212/A-shop-in-Tahrir-Square-i-007.jpg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495"/>
          <a:stretch/>
        </p:blipFill>
        <p:spPr bwMode="auto">
          <a:xfrm>
            <a:off x="419100" y="2209800"/>
            <a:ext cx="3543300" cy="1690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2" name="Picture 24" descr="http://cdn.digitaltrends.com/wp-content/uploads/2011/04/url25.jpg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52" b="7737"/>
          <a:stretch/>
        </p:blipFill>
        <p:spPr bwMode="auto">
          <a:xfrm>
            <a:off x="419100" y="213764"/>
            <a:ext cx="3543300" cy="1882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715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0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0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50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500"/>
                                        <p:tgtEl>
                                          <p:spTgt spid="20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500"/>
                                        <p:tgtEl>
                                          <p:spTgt spid="20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500"/>
                                        <p:tgtEl>
                                          <p:spTgt spid="20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Reflection – p. 138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534400" cy="4525963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All of the movements we have looked at so far have been large and most have met violence but it doesn’t always have to be that way. </a:t>
            </a:r>
          </a:p>
          <a:p>
            <a:endParaRPr lang="en-US" sz="2500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What is one problem that you would like to see addressed in the city of Boston and what steps would you take to make sure it happened?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Explosion 1 3"/>
          <p:cNvSpPr/>
          <p:nvPr/>
        </p:nvSpPr>
        <p:spPr>
          <a:xfrm>
            <a:off x="1219200" y="4953000"/>
            <a:ext cx="7086600" cy="1981200"/>
          </a:xfrm>
          <a:prstGeom prst="irregularSeal1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Copy and answer only the last question!!!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047471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431</Words>
  <Application>Microsoft Office PowerPoint</Application>
  <PresentationFormat>On-screen Show (4:3)</PresentationFormat>
  <Paragraphs>47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Do Now – p. 138</vt:lpstr>
      <vt:lpstr>Today’s Objectives</vt:lpstr>
      <vt:lpstr>Notes from Yesterday</vt:lpstr>
      <vt:lpstr>Protest Stations Activity</vt:lpstr>
      <vt:lpstr>If you finish early…</vt:lpstr>
      <vt:lpstr>The Year of the Protester</vt:lpstr>
      <vt:lpstr>Reflection – p. 138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 Now – p. 138</dc:title>
  <dc:creator>Henry Mahegan</dc:creator>
  <cp:lastModifiedBy>Henry Mahegan</cp:lastModifiedBy>
  <cp:revision>11</cp:revision>
  <dcterms:created xsi:type="dcterms:W3CDTF">2012-01-19T21:51:39Z</dcterms:created>
  <dcterms:modified xsi:type="dcterms:W3CDTF">2012-01-20T15:05:21Z</dcterms:modified>
</cp:coreProperties>
</file>